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2" autoAdjust="0"/>
    <p:restoredTop sz="94660"/>
  </p:normalViewPr>
  <p:slideViewPr>
    <p:cSldViewPr snapToGrid="0">
      <p:cViewPr varScale="1">
        <p:scale>
          <a:sx n="84" d="100"/>
          <a:sy n="84" d="100"/>
        </p:scale>
        <p:origin x="56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4065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72950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016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85332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1666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98019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22688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74826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70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59996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98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74827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250481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72562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5215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09226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43054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47297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122867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4917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0632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0000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7595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3989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5299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9756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81264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89215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010D30-54A4-4EBD-8B92-FAC52FA9ABAA}" type="datetimeFigureOut">
              <a:rPr lang="it-CH" smtClean="0"/>
              <a:t>09.01.2019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07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cap="all" dirty="0"/>
              <a:t>Recycling guide</a:t>
            </a:r>
            <a:endParaRPr lang="it-CH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45722" y="3985816"/>
            <a:ext cx="45221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altLang="it-CH" sz="1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E-WASTE: A NEW ENVIROMENTAL CHALLENGE</a:t>
            </a:r>
            <a:endParaRPr kumimoji="0" lang="fr-CH" altLang="it-CH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magine 3" descr="C:\Users\gabriel.mendonca\AppData\Local\Microsoft\Windows\INetCache\Content.Word\bin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9" b="75610" l="25558" r="79615">
                        <a14:foregroundMark x1="33063" y1="36382" x2="33063" y2="36382"/>
                        <a14:foregroundMark x1="42901" y1="52337" x2="42901" y2="52337"/>
                        <a14:foregroundMark x1="41075" y1="56301" x2="41075" y2="56301"/>
                        <a14:foregroundMark x1="48377" y1="58333" x2="48377" y2="58333"/>
                        <a14:foregroundMark x1="46450" y1="60264" x2="46450" y2="60264"/>
                        <a14:foregroundMark x1="70588" y1="30589" x2="70588" y2="30589"/>
                        <a14:foregroundMark x1="64807" y1="28354" x2="64807" y2="2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38" r="9840" b="21011"/>
          <a:stretch/>
        </p:blipFill>
        <p:spPr bwMode="auto">
          <a:xfrm>
            <a:off x="0" y="258781"/>
            <a:ext cx="4777013" cy="55759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14301" y="5692979"/>
            <a:ext cx="2524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smtClean="0"/>
              <a:t>Gabriele Dominelli 	I4AA</a:t>
            </a:r>
          </a:p>
          <a:p>
            <a:r>
              <a:rPr lang="fr-CH" sz="1600" dirty="0" smtClean="0"/>
              <a:t>Gabriel </a:t>
            </a:r>
            <a:r>
              <a:rPr lang="fr-CH" sz="1600" dirty="0" err="1" smtClean="0"/>
              <a:t>Mendonça</a:t>
            </a:r>
            <a:r>
              <a:rPr lang="fr-CH" sz="1600" dirty="0" smtClean="0"/>
              <a:t>	I4AC</a:t>
            </a:r>
          </a:p>
          <a:p>
            <a:r>
              <a:rPr lang="fr-CH" sz="1600" dirty="0" smtClean="0"/>
              <a:t>SAMT 13.12.2018</a:t>
            </a:r>
          </a:p>
          <a:p>
            <a:r>
              <a:rPr lang="fr-CH" sz="1600" dirty="0" smtClean="0"/>
              <a:t>PDI MPT 4A</a:t>
            </a:r>
            <a:endParaRPr lang="it-CH" sz="1600" dirty="0"/>
          </a:p>
        </p:txBody>
      </p:sp>
    </p:spTree>
    <p:extLst>
      <p:ext uri="{BB962C8B-B14F-4D97-AF65-F5344CB8AC3E}">
        <p14:creationId xmlns:p14="http://schemas.microsoft.com/office/powerpoint/2010/main" val="309179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 Boards– How recycling works</a:t>
            </a:r>
            <a:endParaRPr lang="it-CH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93" y="1737360"/>
            <a:ext cx="7493820" cy="4022725"/>
          </a:xfrm>
        </p:spPr>
      </p:pic>
      <p:pic>
        <p:nvPicPr>
          <p:cNvPr id="4" name="Immagine 3" descr="C:\Users\Gabriel.mendonca\Downloads\WHOOOOOO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263" b="-733"/>
          <a:stretch/>
        </p:blipFill>
        <p:spPr bwMode="auto">
          <a:xfrm>
            <a:off x="1097280" y="1845734"/>
            <a:ext cx="2047875" cy="25253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300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Personal </a:t>
            </a:r>
            <a:r>
              <a:rPr lang="it-CH" dirty="0" err="1" smtClean="0"/>
              <a:t>Considerations</a:t>
            </a:r>
            <a:endParaRPr lang="de-CH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5" name="Picture 2" descr="C:\Users\Gabriele\Desktop\esperienza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80" y="1975104"/>
            <a:ext cx="4798672" cy="414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440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42416" y="277459"/>
            <a:ext cx="10058400" cy="1450757"/>
          </a:xfrm>
        </p:spPr>
        <p:txBody>
          <a:bodyPr/>
          <a:lstStyle/>
          <a:p>
            <a:pPr algn="ctr"/>
            <a:r>
              <a:rPr lang="it-CH" dirty="0" err="1" smtClean="0"/>
              <a:t>Thank</a:t>
            </a:r>
            <a:r>
              <a:rPr lang="it-CH" dirty="0" smtClean="0"/>
              <a:t> </a:t>
            </a:r>
            <a:r>
              <a:rPr lang="it-CH" dirty="0" err="1" smtClean="0"/>
              <a:t>you</a:t>
            </a:r>
            <a:r>
              <a:rPr lang="it-CH" dirty="0" smtClean="0"/>
              <a:t> for </a:t>
            </a:r>
            <a:r>
              <a:rPr lang="it-CH" dirty="0" err="1" smtClean="0"/>
              <a:t>listening</a:t>
            </a:r>
            <a:r>
              <a:rPr lang="it-CH" dirty="0" smtClean="0"/>
              <a:t>!</a:t>
            </a:r>
            <a:endParaRPr lang="de-CH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05172" y="3564806"/>
            <a:ext cx="2532888" cy="504274"/>
          </a:xfrm>
        </p:spPr>
        <p:txBody>
          <a:bodyPr>
            <a:normAutofit/>
          </a:bodyPr>
          <a:lstStyle/>
          <a:p>
            <a:r>
              <a:rPr lang="it-CH" sz="2800" dirty="0" err="1" smtClean="0"/>
              <a:t>Any</a:t>
            </a:r>
            <a:r>
              <a:rPr lang="it-CH" sz="2800" dirty="0" smtClean="0"/>
              <a:t> </a:t>
            </a:r>
            <a:r>
              <a:rPr lang="it-CH" sz="2800" dirty="0" err="1" smtClean="0"/>
              <a:t>question</a:t>
            </a:r>
            <a:r>
              <a:rPr lang="it-CH" sz="2800" dirty="0" smtClean="0"/>
              <a:t>?</a:t>
            </a:r>
            <a:endParaRPr lang="de-CH" sz="2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37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206173"/>
            <a:ext cx="3526971" cy="3880636"/>
          </a:xfrm>
        </p:spPr>
        <p:txBody>
          <a:bodyPr>
            <a:normAutofit/>
          </a:bodyPr>
          <a:lstStyle/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E-Waste in general</a:t>
            </a:r>
          </a:p>
          <a:p>
            <a:pPr marL="449263" indent="-449263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Hard Disks</a:t>
            </a:r>
          </a:p>
          <a:p>
            <a:pPr marL="812800" lvl="1" indent="-454025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What are</a:t>
            </a:r>
          </a:p>
          <a:p>
            <a:pPr marL="812800" lvl="1" indent="-454025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How recycling works</a:t>
            </a:r>
          </a:p>
          <a:p>
            <a:pPr marL="449263" indent="-449263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Mother Boards</a:t>
            </a:r>
          </a:p>
          <a:p>
            <a:pPr marL="812800" lvl="1" indent="-454025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What are</a:t>
            </a:r>
          </a:p>
          <a:p>
            <a:pPr marL="812800" lvl="1" indent="-454025">
              <a:buClrTx/>
              <a:buFont typeface="Wingdings" panose="05000000000000000000" pitchFamily="2" charset="2"/>
              <a:buChar char="v"/>
            </a:pPr>
            <a:r>
              <a:rPr lang="en-US" dirty="0"/>
              <a:t>How recycling works</a:t>
            </a:r>
            <a:endParaRPr lang="en-US" dirty="0" smtClean="0"/>
          </a:p>
          <a:p>
            <a:pPr marL="449263" indent="-449263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Personal </a:t>
            </a:r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4" name="AutoShape 2" descr="Risultati immagini per recycling"/>
          <p:cNvSpPr>
            <a:spLocks noChangeAspect="1" noChangeArrowheads="1"/>
          </p:cNvSpPr>
          <p:nvPr/>
        </p:nvSpPr>
        <p:spPr bwMode="auto">
          <a:xfrm>
            <a:off x="155575" y="-13858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5" name="AutoShape 4" descr="Risultati immagini per recycling"/>
          <p:cNvSpPr>
            <a:spLocks noChangeAspect="1" noChangeArrowheads="1"/>
          </p:cNvSpPr>
          <p:nvPr/>
        </p:nvSpPr>
        <p:spPr bwMode="auto">
          <a:xfrm>
            <a:off x="307975" y="-12334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66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E-Waste in general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206173"/>
            <a:ext cx="3526971" cy="3880636"/>
          </a:xfrm>
        </p:spPr>
        <p:txBody>
          <a:bodyPr>
            <a:normAutofit/>
          </a:bodyPr>
          <a:lstStyle/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Bad </a:t>
            </a:r>
            <a:r>
              <a:rPr lang="en-US" dirty="0" err="1" smtClean="0"/>
              <a:t>Tecnologies</a:t>
            </a:r>
            <a:r>
              <a:rPr lang="en-US" dirty="0" smtClean="0"/>
              <a:t> Recycling</a:t>
            </a:r>
          </a:p>
          <a:p>
            <a:pPr marL="0" indent="0">
              <a:buClrTx/>
              <a:buNone/>
              <a:tabLst>
                <a:tab pos="623888" algn="l"/>
              </a:tabLst>
            </a:pPr>
            <a:endParaRPr lang="en-US" dirty="0" smtClean="0"/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err="1" smtClean="0"/>
              <a:t>Cina</a:t>
            </a:r>
            <a:endParaRPr lang="en-US" dirty="0" smtClean="0"/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Japan</a:t>
            </a:r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India</a:t>
            </a:r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Ghana</a:t>
            </a:r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endParaRPr lang="en-US" dirty="0"/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Health and </a:t>
            </a:r>
            <a:r>
              <a:rPr lang="en-US" dirty="0" err="1" smtClean="0"/>
              <a:t>enviroment</a:t>
            </a:r>
            <a:r>
              <a:rPr lang="en-US" dirty="0" smtClean="0"/>
              <a:t> risk</a:t>
            </a:r>
            <a:endParaRPr lang="en-US" dirty="0"/>
          </a:p>
        </p:txBody>
      </p:sp>
      <p:sp>
        <p:nvSpPr>
          <p:cNvPr id="4" name="AutoShape 2" descr="Risultati immagini per recycling"/>
          <p:cNvSpPr>
            <a:spLocks noChangeAspect="1" noChangeArrowheads="1"/>
          </p:cNvSpPr>
          <p:nvPr/>
        </p:nvSpPr>
        <p:spPr bwMode="auto">
          <a:xfrm>
            <a:off x="155575" y="-13858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5" name="AutoShape 4" descr="Risultati immagini per recycling"/>
          <p:cNvSpPr>
            <a:spLocks noChangeAspect="1" noChangeArrowheads="1"/>
          </p:cNvSpPr>
          <p:nvPr/>
        </p:nvSpPr>
        <p:spPr bwMode="auto">
          <a:xfrm>
            <a:off x="307975" y="-12334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1026" name="Picture 2" descr="Risultati immagini per junky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64" y="2065015"/>
            <a:ext cx="4237255" cy="2384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e waste fum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15" y="3504535"/>
            <a:ext cx="4083231" cy="2719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119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 – What are</a:t>
            </a:r>
            <a:endParaRPr lang="en-US" dirty="0"/>
          </a:p>
        </p:txBody>
      </p:sp>
      <p:sp>
        <p:nvSpPr>
          <p:cNvPr id="4" name="AutoShape 2" descr="Risultati immagini per recycling"/>
          <p:cNvSpPr>
            <a:spLocks noChangeAspect="1" noChangeArrowheads="1"/>
          </p:cNvSpPr>
          <p:nvPr/>
        </p:nvSpPr>
        <p:spPr bwMode="auto">
          <a:xfrm>
            <a:off x="155575" y="-13858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5" name="AutoShape 4" descr="Risultati immagini per recycling"/>
          <p:cNvSpPr>
            <a:spLocks noChangeAspect="1" noChangeArrowheads="1"/>
          </p:cNvSpPr>
          <p:nvPr/>
        </p:nvSpPr>
        <p:spPr bwMode="auto">
          <a:xfrm>
            <a:off x="307975" y="-12334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71777"/>
            <a:ext cx="3657473" cy="374360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4519535" y="4404152"/>
            <a:ext cx="3170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CH" dirty="0" smtClean="0"/>
              <a:t>Disks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CH" dirty="0" err="1" smtClean="0"/>
              <a:t>Pointer</a:t>
            </a:r>
            <a:r>
              <a:rPr lang="it-CH" dirty="0" smtClean="0"/>
              <a:t> (</a:t>
            </a:r>
            <a:r>
              <a:rPr lang="it-CH" dirty="0" err="1" smtClean="0"/>
              <a:t>read</a:t>
            </a:r>
            <a:r>
              <a:rPr lang="it-CH" dirty="0" smtClean="0"/>
              <a:t>/</a:t>
            </a:r>
            <a:r>
              <a:rPr lang="it-CH" dirty="0" err="1" smtClean="0"/>
              <a:t>write</a:t>
            </a:r>
            <a:r>
              <a:rPr lang="it-CH" dirty="0" smtClean="0"/>
              <a:t> </a:t>
            </a:r>
            <a:r>
              <a:rPr lang="it-CH" dirty="0" err="1" smtClean="0"/>
              <a:t>arm</a:t>
            </a:r>
            <a:r>
              <a:rPr lang="it-CH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CH" dirty="0" err="1" smtClean="0"/>
              <a:t>Actuator</a:t>
            </a:r>
            <a:r>
              <a:rPr lang="it-CH" dirty="0" smtClean="0"/>
              <a:t> (</a:t>
            </a:r>
            <a:r>
              <a:rPr lang="it-CH" dirty="0" err="1" smtClean="0"/>
              <a:t>arm</a:t>
            </a:r>
            <a:r>
              <a:rPr lang="it-CH" dirty="0" smtClean="0"/>
              <a:t> </a:t>
            </a:r>
            <a:r>
              <a:rPr lang="it-CH" dirty="0" err="1" smtClean="0"/>
              <a:t>motor</a:t>
            </a:r>
            <a:r>
              <a:rPr lang="it-CH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CH" dirty="0" err="1" smtClean="0"/>
              <a:t>Spindler</a:t>
            </a:r>
            <a:r>
              <a:rPr lang="it-CH" dirty="0" smtClean="0"/>
              <a:t> (</a:t>
            </a:r>
            <a:r>
              <a:rPr lang="it-CH" dirty="0" err="1" smtClean="0"/>
              <a:t>central</a:t>
            </a:r>
            <a:r>
              <a:rPr lang="it-CH" dirty="0" smtClean="0"/>
              <a:t> </a:t>
            </a:r>
            <a:r>
              <a:rPr lang="it-CH" dirty="0" err="1" smtClean="0"/>
              <a:t>motor</a:t>
            </a:r>
            <a:r>
              <a:rPr lang="it-CH" dirty="0" smtClean="0"/>
              <a:t>)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07" y="1731249"/>
            <a:ext cx="2514600" cy="2320976"/>
          </a:xfrm>
          <a:prstGeom prst="rect">
            <a:avLst/>
          </a:prstGeom>
        </p:spPr>
      </p:pic>
      <p:grpSp>
        <p:nvGrpSpPr>
          <p:cNvPr id="15" name="Gruppo 14"/>
          <p:cNvGrpSpPr/>
          <p:nvPr/>
        </p:nvGrpSpPr>
        <p:grpSpPr>
          <a:xfrm>
            <a:off x="8110728" y="3270938"/>
            <a:ext cx="2473679" cy="2473679"/>
            <a:chOff x="8397521" y="3122569"/>
            <a:chExt cx="2473679" cy="2473679"/>
          </a:xfrm>
        </p:grpSpPr>
        <p:sp>
          <p:nvSpPr>
            <p:cNvPr id="14" name="Ovale 13"/>
            <p:cNvSpPr/>
            <p:nvPr/>
          </p:nvSpPr>
          <p:spPr>
            <a:xfrm>
              <a:off x="8665097" y="3503654"/>
              <a:ext cx="1938528" cy="1826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521" y="3122569"/>
              <a:ext cx="2473679" cy="2473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032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 – What are</a:t>
            </a:r>
            <a:endParaRPr lang="en-US" dirty="0"/>
          </a:p>
        </p:txBody>
      </p:sp>
      <p:sp>
        <p:nvSpPr>
          <p:cNvPr id="4" name="AutoShape 2" descr="Risultati immagini per recycling"/>
          <p:cNvSpPr>
            <a:spLocks noChangeAspect="1" noChangeArrowheads="1"/>
          </p:cNvSpPr>
          <p:nvPr/>
        </p:nvSpPr>
        <p:spPr bwMode="auto">
          <a:xfrm>
            <a:off x="155575" y="-13858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5" name="AutoShape 4" descr="Risultati immagini per recycling"/>
          <p:cNvSpPr>
            <a:spLocks noChangeAspect="1" noChangeArrowheads="1"/>
          </p:cNvSpPr>
          <p:nvPr/>
        </p:nvSpPr>
        <p:spPr bwMode="auto">
          <a:xfrm>
            <a:off x="307975" y="-12334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492542"/>
            <a:ext cx="3359278" cy="3359278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3886200" y="3056811"/>
            <a:ext cx="2157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it-CH" dirty="0" err="1" smtClean="0"/>
              <a:t>Track</a:t>
            </a:r>
            <a:endParaRPr lang="it-CH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it-CH" dirty="0" smtClean="0"/>
              <a:t>Disk Sector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it-CH" dirty="0" smtClean="0"/>
              <a:t>Sector </a:t>
            </a:r>
            <a:r>
              <a:rPr lang="it-CH" dirty="0" err="1" smtClean="0"/>
              <a:t>Track</a:t>
            </a:r>
            <a:endParaRPr lang="it-CH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it-CH" dirty="0" smtClean="0"/>
              <a:t>Cluster</a:t>
            </a:r>
            <a:endParaRPr lang="de-CH" dirty="0"/>
          </a:p>
        </p:txBody>
      </p:sp>
      <p:sp>
        <p:nvSpPr>
          <p:cNvPr id="11" name="Anello 10"/>
          <p:cNvSpPr/>
          <p:nvPr/>
        </p:nvSpPr>
        <p:spPr>
          <a:xfrm>
            <a:off x="6738367" y="2199934"/>
            <a:ext cx="3712971" cy="3579945"/>
          </a:xfrm>
          <a:prstGeom prst="donut">
            <a:avLst>
              <a:gd name="adj" fmla="val 119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8446310" y="210469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 rot="974866">
            <a:off x="8818753" y="215321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 rot="1287646">
            <a:off x="9173369" y="230409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 rot="2155604">
            <a:off x="9470568" y="2485053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 rot="3000347">
            <a:off x="9707758" y="274982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 rot="3765418">
            <a:off x="9899045" y="308520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 rot="4722237">
            <a:off x="9998105" y="341032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 rot="5400000">
            <a:off x="10035568" y="3860346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 rot="6468375">
            <a:off x="9937416" y="422550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 rot="7389038">
            <a:off x="9757792" y="456091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 rot="8297773">
            <a:off x="9494297" y="4854197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 rot="9033264">
            <a:off x="9166456" y="5107143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CasellaDiTesto 23"/>
          <p:cNvSpPr txBox="1"/>
          <p:nvPr/>
        </p:nvSpPr>
        <p:spPr>
          <a:xfrm rot="9810377">
            <a:off x="8792064" y="524900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 rot="10800000">
            <a:off x="8388827" y="529698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CasellaDiTesto 25"/>
          <p:cNvSpPr txBox="1"/>
          <p:nvPr/>
        </p:nvSpPr>
        <p:spPr>
          <a:xfrm rot="11604735">
            <a:off x="7979243" y="5246046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CasellaDiTesto 26"/>
          <p:cNvSpPr txBox="1"/>
          <p:nvPr/>
        </p:nvSpPr>
        <p:spPr>
          <a:xfrm rot="12270497">
            <a:off x="7579160" y="511223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CasellaDiTesto 27"/>
          <p:cNvSpPr txBox="1"/>
          <p:nvPr/>
        </p:nvSpPr>
        <p:spPr>
          <a:xfrm rot="13053855">
            <a:off x="7266184" y="490092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 rot="14085843">
            <a:off x="7019752" y="461390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CasellaDiTesto 29"/>
          <p:cNvSpPr txBox="1"/>
          <p:nvPr/>
        </p:nvSpPr>
        <p:spPr>
          <a:xfrm rot="14729027">
            <a:off x="6835376" y="4263439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CasellaDiTesto 30"/>
          <p:cNvSpPr txBox="1"/>
          <p:nvPr/>
        </p:nvSpPr>
        <p:spPr>
          <a:xfrm rot="16200000">
            <a:off x="6710916" y="385624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CasellaDiTesto 31"/>
          <p:cNvSpPr txBox="1"/>
          <p:nvPr/>
        </p:nvSpPr>
        <p:spPr>
          <a:xfrm rot="16741721">
            <a:off x="6729945" y="342569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CasellaDiTesto 32"/>
          <p:cNvSpPr txBox="1"/>
          <p:nvPr/>
        </p:nvSpPr>
        <p:spPr>
          <a:xfrm rot="17706191">
            <a:off x="6858578" y="304788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CasellaDiTesto 33"/>
          <p:cNvSpPr txBox="1"/>
          <p:nvPr/>
        </p:nvSpPr>
        <p:spPr>
          <a:xfrm rot="18564928">
            <a:off x="7066958" y="272052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CasellaDiTesto 34"/>
          <p:cNvSpPr txBox="1"/>
          <p:nvPr/>
        </p:nvSpPr>
        <p:spPr>
          <a:xfrm rot="19290547">
            <a:off x="7343231" y="245655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CasellaDiTesto 35"/>
          <p:cNvSpPr txBox="1"/>
          <p:nvPr/>
        </p:nvSpPr>
        <p:spPr>
          <a:xfrm rot="20048377">
            <a:off x="7680264" y="224655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CasellaDiTesto 36"/>
          <p:cNvSpPr txBox="1"/>
          <p:nvPr/>
        </p:nvSpPr>
        <p:spPr>
          <a:xfrm rot="20836799">
            <a:off x="8059365" y="212205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Anello 38"/>
          <p:cNvSpPr/>
          <p:nvPr/>
        </p:nvSpPr>
        <p:spPr>
          <a:xfrm>
            <a:off x="8328031" y="2104435"/>
            <a:ext cx="632074" cy="639919"/>
          </a:xfrm>
          <a:prstGeom prst="donut">
            <a:avLst>
              <a:gd name="adj" fmla="val 124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41" name="CasellaDiTesto 40"/>
          <p:cNvSpPr txBox="1"/>
          <p:nvPr/>
        </p:nvSpPr>
        <p:spPr>
          <a:xfrm rot="974866">
            <a:off x="8841613" y="213797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sellaDiTesto 41"/>
          <p:cNvSpPr txBox="1"/>
          <p:nvPr/>
        </p:nvSpPr>
        <p:spPr>
          <a:xfrm rot="3000347">
            <a:off x="9730618" y="273458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CasellaDiTesto 42"/>
          <p:cNvSpPr txBox="1"/>
          <p:nvPr/>
        </p:nvSpPr>
        <p:spPr>
          <a:xfrm rot="3765418">
            <a:off x="9921905" y="306996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sellaDiTesto 43"/>
          <p:cNvSpPr txBox="1"/>
          <p:nvPr/>
        </p:nvSpPr>
        <p:spPr>
          <a:xfrm rot="6468375">
            <a:off x="9960276" y="421026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CasellaDiTesto 44"/>
          <p:cNvSpPr txBox="1"/>
          <p:nvPr/>
        </p:nvSpPr>
        <p:spPr>
          <a:xfrm rot="8297773">
            <a:off x="9517157" y="4838957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CasellaDiTesto 45"/>
          <p:cNvSpPr txBox="1"/>
          <p:nvPr/>
        </p:nvSpPr>
        <p:spPr>
          <a:xfrm rot="9033264">
            <a:off x="9189316" y="5091903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CasellaDiTesto 46"/>
          <p:cNvSpPr txBox="1"/>
          <p:nvPr/>
        </p:nvSpPr>
        <p:spPr>
          <a:xfrm rot="9810377">
            <a:off x="8814924" y="523376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CasellaDiTesto 47"/>
          <p:cNvSpPr txBox="1"/>
          <p:nvPr/>
        </p:nvSpPr>
        <p:spPr>
          <a:xfrm rot="12270497">
            <a:off x="7602020" y="509699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 rot="14729027">
            <a:off x="6858236" y="4248199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 rot="16741721">
            <a:off x="6752805" y="341045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CasellaDiTesto 50"/>
          <p:cNvSpPr txBox="1"/>
          <p:nvPr/>
        </p:nvSpPr>
        <p:spPr>
          <a:xfrm rot="17706191">
            <a:off x="6881438" y="303264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CasellaDiTesto 51"/>
          <p:cNvSpPr txBox="1"/>
          <p:nvPr/>
        </p:nvSpPr>
        <p:spPr>
          <a:xfrm rot="20048377">
            <a:off x="7703124" y="223131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Anello 64"/>
          <p:cNvSpPr/>
          <p:nvPr/>
        </p:nvSpPr>
        <p:spPr>
          <a:xfrm>
            <a:off x="8331841" y="2104435"/>
            <a:ext cx="632074" cy="639919"/>
          </a:xfrm>
          <a:prstGeom prst="donut">
            <a:avLst>
              <a:gd name="adj" fmla="val 124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55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C 0.07461 7.40741E-7 0.13516 0.10324 0.13516 0.23102 C 0.13516 0.35856 0.07461 0.4625 -3.54167E-6 0.4625 C -0.07474 0.4625 -0.13476 0.35856 -0.13476 0.23102 C -0.13476 0.10324 -0.07474 7.40741E-7 -3.54167E-6 7.40741E-7 Z " pathEditMode="relative" rAng="0" ptsTypes="AAAAA">
                                      <p:cBhvr>
                                        <p:cTn id="125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3125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C 0.07461 -2.22222E-6 0.13516 0.10324 0.13516 0.23102 C 0.13516 0.35857 0.07461 0.4625 -4.79167E-6 0.4625 C -0.07473 0.4625 -0.13476 0.35857 -0.13476 0.23102 C -0.13476 0.10324 -0.07473 -2.22222E-6 -4.79167E-6 -2.22222E-6 Z " pathEditMode="relative" rAng="0" ptsTypes="AAAAA">
                                      <p:cBhvr>
                                        <p:cTn id="171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3125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3" grpId="1"/>
      <p:bldP spid="14" grpId="0"/>
      <p:bldP spid="15" grpId="0"/>
      <p:bldP spid="16" grpId="0"/>
      <p:bldP spid="16" grpId="1"/>
      <p:bldP spid="17" grpId="0"/>
      <p:bldP spid="17" grpId="1"/>
      <p:bldP spid="18" grpId="0"/>
      <p:bldP spid="19" grpId="0"/>
      <p:bldP spid="20" grpId="0"/>
      <p:bldP spid="20" grpId="1"/>
      <p:bldP spid="21" grpId="0"/>
      <p:bldP spid="22" grpId="0"/>
      <p:bldP spid="22" grpId="1"/>
      <p:bldP spid="23" grpId="0"/>
      <p:bldP spid="23" grpId="1"/>
      <p:bldP spid="24" grpId="0"/>
      <p:bldP spid="24" grpId="1"/>
      <p:bldP spid="25" grpId="0"/>
      <p:bldP spid="26" grpId="0"/>
      <p:bldP spid="27" grpId="0"/>
      <p:bldP spid="27" grpId="1"/>
      <p:bldP spid="28" grpId="0"/>
      <p:bldP spid="29" grpId="0"/>
      <p:bldP spid="30" grpId="0"/>
      <p:bldP spid="30" grpId="1"/>
      <p:bldP spid="31" grpId="0"/>
      <p:bldP spid="32" grpId="0"/>
      <p:bldP spid="32" grpId="1"/>
      <p:bldP spid="33" grpId="0"/>
      <p:bldP spid="33" grpId="1"/>
      <p:bldP spid="34" grpId="0"/>
      <p:bldP spid="35" grpId="0"/>
      <p:bldP spid="36" grpId="0"/>
      <p:bldP spid="36" grpId="1"/>
      <p:bldP spid="37" grpId="0"/>
      <p:bldP spid="39" grpId="0" animBg="1"/>
      <p:bldP spid="39" grpId="1" animBg="1"/>
      <p:bldP spid="39" grpId="2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65" grpId="1" animBg="1"/>
      <p:bldP spid="65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lvl="1"/>
            <a:r>
              <a:rPr lang="en-US" sz="4800" dirty="0">
                <a:latin typeface="+mj-lt"/>
              </a:rPr>
              <a:t>Hard Disks – How recycling works</a:t>
            </a:r>
          </a:p>
        </p:txBody>
      </p:sp>
      <p:sp>
        <p:nvSpPr>
          <p:cNvPr id="4" name="AutoShape 2" descr="Risultati immagini per recycling"/>
          <p:cNvSpPr>
            <a:spLocks noChangeAspect="1" noChangeArrowheads="1"/>
          </p:cNvSpPr>
          <p:nvPr/>
        </p:nvSpPr>
        <p:spPr bwMode="auto">
          <a:xfrm>
            <a:off x="155575" y="-13858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5" name="AutoShape 4" descr="Risultati immagini per recycling"/>
          <p:cNvSpPr>
            <a:spLocks noChangeAspect="1" noChangeArrowheads="1"/>
          </p:cNvSpPr>
          <p:nvPr/>
        </p:nvSpPr>
        <p:spPr bwMode="auto">
          <a:xfrm>
            <a:off x="307975" y="-12334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814513"/>
            <a:ext cx="4512437" cy="451243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900" y="1898683"/>
            <a:ext cx="2172048" cy="2172048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37" y="4137947"/>
            <a:ext cx="1082626" cy="1577374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59" y="4039448"/>
            <a:ext cx="2190757" cy="17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694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Mother </a:t>
            </a:r>
            <a:r>
              <a:rPr lang="en-US" dirty="0"/>
              <a:t>Boards</a:t>
            </a:r>
            <a:r>
              <a:rPr lang="en-US" dirty="0" smtClean="0"/>
              <a:t>– </a:t>
            </a:r>
            <a:r>
              <a:rPr lang="en-US" dirty="0"/>
              <a:t>What </a:t>
            </a:r>
            <a:r>
              <a:rPr lang="en-US" dirty="0" smtClean="0"/>
              <a:t>are</a:t>
            </a:r>
            <a:endParaRPr lang="it-CH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 smtClean="0"/>
              <a:t>Essentials</a:t>
            </a:r>
            <a:endParaRPr lang="it-CH" dirty="0"/>
          </a:p>
        </p:txBody>
      </p:sp>
      <p:pic>
        <p:nvPicPr>
          <p:cNvPr id="5" name="Immagine 4" descr="\\Cpt.local\shares\homes\allievi\SAM\IN\_folder-redir\gabriel.mendonca\Desktop\img Scheda madre\640x3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802" y="1845734"/>
            <a:ext cx="5501878" cy="309523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66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 Boards– What are</a:t>
            </a:r>
            <a:endParaRPr lang="it-CH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 err="1" smtClean="0"/>
              <a:t>Slots</a:t>
            </a:r>
            <a:endParaRPr lang="it-CH" dirty="0" smtClean="0"/>
          </a:p>
          <a:p>
            <a:pPr marL="285750" lvl="1" indent="-285750">
              <a:lnSpc>
                <a:spcPct val="100000"/>
              </a:lnSpc>
              <a:buClrTx/>
              <a:buFont typeface="Wingdings" panose="05000000000000000000" pitchFamily="2" charset="2"/>
              <a:buChar char="v"/>
            </a:pPr>
            <a:r>
              <a:rPr lang="it-CH" dirty="0">
                <a:solidFill>
                  <a:schemeClr val="tx1"/>
                </a:solidFill>
              </a:rPr>
              <a:t>Processor</a:t>
            </a:r>
          </a:p>
          <a:p>
            <a:pPr marL="285750" lvl="1" indent="-285750">
              <a:lnSpc>
                <a:spcPct val="100000"/>
              </a:lnSpc>
              <a:buClrTx/>
              <a:buFont typeface="Wingdings" panose="05000000000000000000" pitchFamily="2" charset="2"/>
              <a:buChar char="v"/>
            </a:pPr>
            <a:r>
              <a:rPr lang="it-CH" dirty="0">
                <a:solidFill>
                  <a:schemeClr val="tx1"/>
                </a:solidFill>
              </a:rPr>
              <a:t>DDR</a:t>
            </a:r>
          </a:p>
          <a:p>
            <a:pPr marL="285750" lvl="1" indent="-285750">
              <a:lnSpc>
                <a:spcPct val="100000"/>
              </a:lnSpc>
              <a:buClrTx/>
              <a:buFont typeface="Wingdings" panose="05000000000000000000" pitchFamily="2" charset="2"/>
              <a:buChar char="v"/>
            </a:pPr>
            <a:r>
              <a:rPr lang="it-CH" dirty="0">
                <a:solidFill>
                  <a:schemeClr val="tx1"/>
                </a:solidFill>
              </a:rPr>
              <a:t>input </a:t>
            </a:r>
            <a:endParaRPr lang="it-CH" dirty="0">
              <a:solidFill>
                <a:schemeClr val="tx1"/>
              </a:solidFill>
            </a:endParaRPr>
          </a:p>
        </p:txBody>
      </p:sp>
      <p:pic>
        <p:nvPicPr>
          <p:cNvPr id="5" name="Immagine 4" descr="\\Cpt.local\shares\homes\allievi\SAM\IN\_folder-redir\gabriel.mendonca\Desktop\img Scheda madre\socke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857414"/>
            <a:ext cx="2992541" cy="19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31" y="3730837"/>
            <a:ext cx="2992419" cy="224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\\Cpt.local\shares\homes\allievi\SAM\IN\_folder-redir\gabriel.mendonca\Desktop\img Scheda madre\collegamenti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39" y="2026066"/>
            <a:ext cx="2765552" cy="20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84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58775" lvl="1">
              <a:buClrTx/>
            </a:pPr>
            <a:r>
              <a:rPr lang="en-US" sz="4800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Mother Boards– How recycling works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ClrTx/>
              <a:buFont typeface="Wingdings" panose="05000000000000000000" pitchFamily="2" charset="2"/>
              <a:buChar char="v"/>
            </a:pPr>
            <a:r>
              <a:rPr lang="it-CH" sz="1800" dirty="0">
                <a:solidFill>
                  <a:schemeClr val="tx1"/>
                </a:solidFill>
              </a:rPr>
              <a:t>Acid</a:t>
            </a:r>
          </a:p>
          <a:p>
            <a:pPr marL="285750" indent="-285750">
              <a:lnSpc>
                <a:spcPct val="100000"/>
              </a:lnSpc>
              <a:buClrTx/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tx1"/>
                </a:solidFill>
              </a:rPr>
              <a:t>Machinery</a:t>
            </a:r>
            <a:endParaRPr lang="it-CH" sz="18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28" y="2035629"/>
            <a:ext cx="3048000" cy="3048000"/>
          </a:xfrm>
          <a:prstGeom prst="rect">
            <a:avLst/>
          </a:prstGeom>
        </p:spPr>
      </p:pic>
      <p:pic>
        <p:nvPicPr>
          <p:cNvPr id="6" name="Immagine 5" descr="C:\Users\Gabriel.mendonca\Downloads\WHOOOOOO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263" b="-733"/>
          <a:stretch/>
        </p:blipFill>
        <p:spPr bwMode="auto">
          <a:xfrm>
            <a:off x="1097280" y="2752921"/>
            <a:ext cx="2769326" cy="29348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6154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159</Words>
  <Application>Microsoft Office PowerPoint</Application>
  <PresentationFormat>Widescreen</PresentationFormat>
  <Paragraphs>87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Times New Roman</vt:lpstr>
      <vt:lpstr>Trebuchet MS</vt:lpstr>
      <vt:lpstr>Wingdings</vt:lpstr>
      <vt:lpstr>Wingdings 3</vt:lpstr>
      <vt:lpstr>Sfaccettatura</vt:lpstr>
      <vt:lpstr>Retrospettivo</vt:lpstr>
      <vt:lpstr>Recycling guide</vt:lpstr>
      <vt:lpstr>Summary</vt:lpstr>
      <vt:lpstr>E-Waste in general</vt:lpstr>
      <vt:lpstr>Hard Disks – What are</vt:lpstr>
      <vt:lpstr>Hard Disks – What are</vt:lpstr>
      <vt:lpstr>Hard Disks – How recycling works</vt:lpstr>
      <vt:lpstr>Mother Boards– What are</vt:lpstr>
      <vt:lpstr>Mother Boards– What are</vt:lpstr>
      <vt:lpstr>Mother Boards– How recycling works</vt:lpstr>
      <vt:lpstr>Mother Boards– How recycling works</vt:lpstr>
      <vt:lpstr>Personal Considerations</vt:lpstr>
      <vt:lpstr>Thank you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Recycling guide</dc:title>
  <dc:creator>Gabriele Dominelli</dc:creator>
  <cp:lastModifiedBy>Dominelli Gabriele</cp:lastModifiedBy>
  <cp:revision>32</cp:revision>
  <dcterms:created xsi:type="dcterms:W3CDTF">2018-12-13T08:12:29Z</dcterms:created>
  <dcterms:modified xsi:type="dcterms:W3CDTF">2019-01-09T15:24:05Z</dcterms:modified>
</cp:coreProperties>
</file>